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9"/>
  </p:notesMasterIdLst>
  <p:sldIdLst>
    <p:sldId id="256" r:id="rId3"/>
    <p:sldId id="257" r:id="rId4"/>
    <p:sldId id="258" r:id="rId5"/>
    <p:sldId id="259" r:id="rId6"/>
    <p:sldId id="287" r:id="rId7"/>
    <p:sldId id="282" r:id="rId8"/>
    <p:sldId id="290" r:id="rId9"/>
    <p:sldId id="299" r:id="rId10"/>
    <p:sldId id="292" r:id="rId11"/>
    <p:sldId id="298" r:id="rId12"/>
    <p:sldId id="291" r:id="rId13"/>
    <p:sldId id="296" r:id="rId14"/>
    <p:sldId id="297" r:id="rId15"/>
    <p:sldId id="279" r:id="rId16"/>
    <p:sldId id="280" r:id="rId17"/>
    <p:sldId id="281" r:id="rId18"/>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3" autoAdjust="0"/>
    <p:restoredTop sz="94660"/>
  </p:normalViewPr>
  <p:slideViewPr>
    <p:cSldViewPr>
      <p:cViewPr>
        <p:scale>
          <a:sx n="85" d="100"/>
          <a:sy n="85" d="100"/>
        </p:scale>
        <p:origin x="-8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32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3238"/>
          </a:xfrm>
          <a:prstGeom prst="rect">
            <a:avLst/>
          </a:prstGeom>
        </p:spPr>
        <p:txBody>
          <a:bodyPr vert="horz" lIns="91440" tIns="45720" rIns="91440" bIns="45720" rtlCol="0"/>
          <a:lstStyle>
            <a:lvl1pPr algn="r">
              <a:defRPr sz="1200"/>
            </a:lvl1pPr>
          </a:lstStyle>
          <a:p>
            <a:fld id="{858969FF-7893-4A9F-822C-EC3E1A97ACAA}" type="datetimeFigureOut">
              <a:rPr lang="en-US" smtClean="0"/>
              <a:t>9/8/2023</a:t>
            </a:fld>
            <a:endParaRPr lang="en-US"/>
          </a:p>
        </p:txBody>
      </p:sp>
      <p:sp>
        <p:nvSpPr>
          <p:cNvPr id="4" name="Slide Image Placeholder 3"/>
          <p:cNvSpPr>
            <a:spLocks noGrp="1" noRot="1" noChangeAspect="1"/>
          </p:cNvSpPr>
          <p:nvPr>
            <p:ph type="sldImg" idx="2"/>
          </p:nvPr>
        </p:nvSpPr>
        <p:spPr>
          <a:xfrm>
            <a:off x="1371600" y="754063"/>
            <a:ext cx="5029200" cy="3771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778375"/>
            <a:ext cx="6216650" cy="45259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553575"/>
            <a:ext cx="3368675" cy="5032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3238"/>
          </a:xfrm>
          <a:prstGeom prst="rect">
            <a:avLst/>
          </a:prstGeom>
        </p:spPr>
        <p:txBody>
          <a:bodyPr vert="horz" lIns="91440" tIns="45720" rIns="91440" bIns="45720" rtlCol="0" anchor="b"/>
          <a:lstStyle>
            <a:lvl1pPr algn="r">
              <a:defRPr sz="1200"/>
            </a:lvl1pPr>
          </a:lstStyle>
          <a:p>
            <a:fld id="{C53DEB56-FE6A-410D-A673-4F71F59D07C8}" type="slidenum">
              <a:rPr lang="en-US" smtClean="0"/>
              <a:t>‹#›</a:t>
            </a:fld>
            <a:endParaRPr lang="en-US"/>
          </a:p>
        </p:txBody>
      </p:sp>
    </p:spTree>
    <p:extLst>
      <p:ext uri="{BB962C8B-B14F-4D97-AF65-F5344CB8AC3E}">
        <p14:creationId xmlns:p14="http://schemas.microsoft.com/office/powerpoint/2010/main" val="285209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685800" y="2130480"/>
            <a:ext cx="7761960" cy="1459440"/>
          </a:xfrm>
          <a:prstGeom prst="rect">
            <a:avLst/>
          </a:prstGeom>
          <a:noFill/>
          <a:ln>
            <a:noFill/>
          </a:ln>
        </p:spPr>
        <p:style>
          <a:lnRef idx="0">
            <a:scrgbClr r="0" g="0" b="0"/>
          </a:lnRef>
          <a:fillRef idx="0">
            <a:scrgbClr r="0" g="0" b="0"/>
          </a:fillRef>
          <a:effectRef idx="0">
            <a:scrgbClr r="0" g="0" b="0"/>
          </a:effectRef>
          <a:fontRef idx="minor"/>
        </p:style>
      </p:sp>
      <p:sp>
        <p:nvSpPr>
          <p:cNvPr id="115" name="CustomShape 2"/>
          <p:cNvSpPr/>
          <p:nvPr/>
        </p:nvSpPr>
        <p:spPr>
          <a:xfrm>
            <a:off x="1371600" y="3886200"/>
            <a:ext cx="6390360" cy="1742040"/>
          </a:xfrm>
          <a:prstGeom prst="rect">
            <a:avLst/>
          </a:prstGeom>
          <a:noFill/>
          <a:ln>
            <a:noFill/>
          </a:ln>
        </p:spPr>
        <p:style>
          <a:lnRef idx="0">
            <a:scrgbClr r="0" g="0" b="0"/>
          </a:lnRef>
          <a:fillRef idx="0">
            <a:scrgbClr r="0" g="0" b="0"/>
          </a:fillRef>
          <a:effectRef idx="0">
            <a:scrgbClr r="0" g="0" b="0"/>
          </a:effectRef>
          <a:fontRef idx="minor"/>
        </p:style>
      </p:sp>
      <p:pic>
        <p:nvPicPr>
          <p:cNvPr id="116" name="Picture 4"/>
          <p:cNvPicPr/>
          <p:nvPr/>
        </p:nvPicPr>
        <p:blipFill>
          <a:blip r:embed="rId2"/>
          <a:stretch/>
        </p:blipFill>
        <p:spPr>
          <a:xfrm>
            <a:off x="0" y="0"/>
            <a:ext cx="9144000" cy="6482520"/>
          </a:xfrm>
          <a:prstGeom prst="rect">
            <a:avLst/>
          </a:prstGeom>
          <a:ln>
            <a:noFill/>
          </a:ln>
        </p:spPr>
      </p:pic>
      <p:sp>
        <p:nvSpPr>
          <p:cNvPr id="117"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sp>
      <p:sp>
        <p:nvSpPr>
          <p:cNvPr id="11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7" name="CustomShape 3"/>
          <p:cNvSpPr/>
          <p:nvPr/>
        </p:nvSpPr>
        <p:spPr>
          <a:xfrm>
            <a:off x="7577760" y="65030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stomShape 1"/>
          <p:cNvSpPr>
            <a:spLocks noGrp="1"/>
          </p:cNvSpPr>
          <p:nvPr>
            <p:ph type="title"/>
          </p:nvPr>
        </p:nvSpPr>
        <p:spPr>
          <a:xfrm>
            <a:off x="457200" y="381000"/>
            <a:ext cx="8229240" cy="114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r>
              <a:rPr lang="en-US" sz="3200" b="1" spc="-1" dirty="0" smtClean="0">
                <a:solidFill>
                  <a:srgbClr val="4A7C29"/>
                </a:solidFill>
              </a:rPr>
              <a:t>Air Conditioning </a:t>
            </a:r>
            <a:r>
              <a:rPr lang="en-US" sz="3200" b="1" spc="-1" dirty="0">
                <a:solidFill>
                  <a:srgbClr val="4A7C29"/>
                </a:solidFill>
              </a:rPr>
              <a:t>&amp; Cooling System</a:t>
            </a:r>
            <a:r>
              <a:rPr lang="en-US" sz="3200" spc="-1" dirty="0"/>
              <a:t/>
            </a:r>
            <a:br>
              <a:rPr lang="en-US" sz="3200" spc="-1" dirty="0"/>
            </a:br>
            <a:endParaRPr lang="en-US" sz="32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295400"/>
            <a:ext cx="8305800" cy="4724400"/>
          </a:xfrm>
          <a:prstGeom prst="rect">
            <a:avLst/>
          </a:prstGeom>
        </p:spPr>
      </p:pic>
      <p:sp>
        <p:nvSpPr>
          <p:cNvPr id="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10</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Tree>
    <p:extLst>
      <p:ext uri="{BB962C8B-B14F-4D97-AF65-F5344CB8AC3E}">
        <p14:creationId xmlns:p14="http://schemas.microsoft.com/office/powerpoint/2010/main" val="3216113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372680"/>
            <a:ext cx="8219160" cy="470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hangingPunct="0"/>
            <a:endParaRPr lang="en-US" dirty="0" smtClean="0"/>
          </a:p>
          <a:p>
            <a:pPr hangingPunct="0"/>
            <a:r>
              <a:rPr lang="en-US" dirty="0"/>
              <a:t> </a:t>
            </a:r>
            <a:r>
              <a:rPr lang="en-US" dirty="0" smtClean="0"/>
              <a:t>     In </a:t>
            </a:r>
            <a:r>
              <a:rPr lang="en-US" dirty="0"/>
              <a:t>order to decide how many air conditioning units should be installed in the enclosure a proper </a:t>
            </a:r>
            <a:r>
              <a:rPr lang="en-US" dirty="0" smtClean="0"/>
              <a:t>method </a:t>
            </a:r>
            <a:r>
              <a:rPr lang="en-US" dirty="0"/>
              <a:t>is required. </a:t>
            </a:r>
            <a:r>
              <a:rPr lang="en-US" dirty="0" smtClean="0"/>
              <a:t>Following factors must be taken in consideration to installed the air conditioning according to the requirement: </a:t>
            </a:r>
            <a:endParaRPr lang="en-US" dirty="0"/>
          </a:p>
          <a:p>
            <a:pPr lvl="0" hangingPunct="0"/>
            <a:endParaRPr lang="en-US" dirty="0" smtClean="0"/>
          </a:p>
          <a:p>
            <a:pPr marL="285750" indent="-285750" hangingPunct="0">
              <a:buFont typeface="Arial" pitchFamily="34" charset="0"/>
              <a:buChar char="•"/>
            </a:pPr>
            <a:r>
              <a:rPr lang="en-US" dirty="0"/>
              <a:t>Roof Cooling Load: </a:t>
            </a:r>
          </a:p>
          <a:p>
            <a:pPr marL="285750" indent="-285750" hangingPunct="0">
              <a:buFont typeface="Arial" pitchFamily="34" charset="0"/>
              <a:buChar char="•"/>
            </a:pPr>
            <a:r>
              <a:rPr lang="en-US" dirty="0" smtClean="0"/>
              <a:t>Floor </a:t>
            </a:r>
            <a:r>
              <a:rPr lang="en-US" dirty="0"/>
              <a:t>Cooling Load:</a:t>
            </a:r>
          </a:p>
          <a:p>
            <a:pPr marL="285750" indent="-285750" hangingPunct="0">
              <a:buFont typeface="Arial" pitchFamily="34" charset="0"/>
              <a:buChar char="•"/>
            </a:pPr>
            <a:r>
              <a:rPr lang="en-US" dirty="0" smtClean="0"/>
              <a:t>Concrete </a:t>
            </a:r>
            <a:r>
              <a:rPr lang="en-US" dirty="0"/>
              <a:t>Wall Cooling Load:</a:t>
            </a:r>
          </a:p>
          <a:p>
            <a:pPr marL="285750" indent="-285750" hangingPunct="0">
              <a:buFont typeface="Arial" pitchFamily="34" charset="0"/>
              <a:buChar char="•"/>
            </a:pPr>
            <a:r>
              <a:rPr lang="en-US" dirty="0" smtClean="0"/>
              <a:t>Lighting </a:t>
            </a:r>
            <a:r>
              <a:rPr lang="en-US" dirty="0"/>
              <a:t>Cooling Load:</a:t>
            </a:r>
          </a:p>
          <a:p>
            <a:pPr marL="285750" indent="-285750" hangingPunct="0">
              <a:buFont typeface="Arial" pitchFamily="34" charset="0"/>
              <a:buChar char="•"/>
            </a:pPr>
            <a:r>
              <a:rPr lang="en-US" dirty="0" smtClean="0"/>
              <a:t>Machines </a:t>
            </a:r>
            <a:r>
              <a:rPr lang="en-US" dirty="0"/>
              <a:t>Cooling Load:</a:t>
            </a:r>
          </a:p>
          <a:p>
            <a:pPr marL="349740" indent="-342900" algn="just">
              <a:lnSpc>
                <a:spcPct val="100000"/>
              </a:lnSpc>
              <a:buClr>
                <a:srgbClr val="000000"/>
              </a:buClr>
              <a:buSzPct val="45000"/>
              <a:buFont typeface="Arial" pitchFamily="34" charset="0"/>
              <a:buChar char="•"/>
            </a:pPr>
            <a:endParaRPr lang="en-US" sz="2000" strike="noStrike" spc="-1" dirty="0" smtClean="0">
              <a:solidFill>
                <a:srgbClr val="000000"/>
              </a:solidFill>
              <a:latin typeface="Arial"/>
              <a:ea typeface="DejaVu Sans"/>
            </a:endParaRPr>
          </a:p>
          <a:p>
            <a:pPr>
              <a:lnSpc>
                <a:spcPct val="100000"/>
              </a:lnSpc>
            </a:pPr>
            <a:r>
              <a:rPr lang="en-US" sz="1800" b="0" strike="noStrike" spc="-1" dirty="0" smtClean="0">
                <a:latin typeface="Arial"/>
              </a:rPr>
              <a:t>Estimated 01 Ton/</a:t>
            </a:r>
            <a:r>
              <a:rPr lang="en-US" sz="1800" b="0" strike="noStrike" spc="-1" dirty="0" err="1" smtClean="0">
                <a:latin typeface="Arial"/>
              </a:rPr>
              <a:t>hr</a:t>
            </a:r>
            <a:r>
              <a:rPr lang="en-US" sz="1800" b="0" strike="noStrike" spc="-1" dirty="0" smtClean="0">
                <a:latin typeface="Arial"/>
              </a:rPr>
              <a:t> cooling is required for around 30 </a:t>
            </a:r>
            <a:r>
              <a:rPr lang="en-US" sz="1800" b="0" strike="noStrike" spc="-1" dirty="0" err="1" smtClean="0">
                <a:latin typeface="Arial"/>
              </a:rPr>
              <a:t>Sq</a:t>
            </a:r>
            <a:r>
              <a:rPr lang="en-US" sz="1800" b="0" strike="noStrike" spc="-1" dirty="0" smtClean="0">
                <a:latin typeface="Arial"/>
              </a:rPr>
              <a:t> feet to achieve the proper moisture free and cool environment of VFD room while generally 01 Ton/</a:t>
            </a:r>
            <a:r>
              <a:rPr lang="en-US" sz="1800" b="0" strike="noStrike" spc="-1" dirty="0" err="1" smtClean="0">
                <a:latin typeface="Arial"/>
              </a:rPr>
              <a:t>hr</a:t>
            </a:r>
            <a:r>
              <a:rPr lang="en-US" sz="1800" b="0" strike="noStrike" spc="-1" dirty="0" smtClean="0">
                <a:latin typeface="Arial"/>
              </a:rPr>
              <a:t> is sufficient for area of 100 </a:t>
            </a:r>
            <a:r>
              <a:rPr lang="en-US" sz="1800" b="0" strike="noStrike" spc="-1" dirty="0" err="1" smtClean="0">
                <a:latin typeface="Arial"/>
              </a:rPr>
              <a:t>Sq</a:t>
            </a:r>
            <a:r>
              <a:rPr lang="en-US" sz="1800" b="0" strike="noStrike" spc="-1" dirty="0" smtClean="0">
                <a:latin typeface="Arial"/>
              </a:rPr>
              <a:t> feet. Further to reduce the roof cooling load false </a:t>
            </a:r>
            <a:r>
              <a:rPr lang="en-US" spc="-1" dirty="0" smtClean="0">
                <a:latin typeface="Arial"/>
              </a:rPr>
              <a:t>s</a:t>
            </a:r>
            <a:r>
              <a:rPr lang="en-US" sz="1800" b="0" strike="noStrike" spc="-1" dirty="0" smtClean="0">
                <a:latin typeface="Arial"/>
              </a:rPr>
              <a:t>ealing could be helpful.   </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11</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Installation of Air Conditioning</a:t>
            </a:r>
            <a:endParaRPr lang="en-US" sz="3200" b="0" strike="noStrike" spc="-1" dirty="0">
              <a:latin typeface="Arial"/>
            </a:endParaRPr>
          </a:p>
        </p:txBody>
      </p:sp>
    </p:spTree>
    <p:extLst>
      <p:ext uri="{BB962C8B-B14F-4D97-AF65-F5344CB8AC3E}">
        <p14:creationId xmlns:p14="http://schemas.microsoft.com/office/powerpoint/2010/main" val="226814051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372680"/>
            <a:ext cx="8219160" cy="470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endParaRPr lang="en-US" b="1" dirty="0"/>
          </a:p>
          <a:p>
            <a:r>
              <a:rPr lang="en-US" dirty="0" smtClean="0"/>
              <a:t>In </a:t>
            </a:r>
            <a:r>
              <a:rPr lang="en-US" dirty="0"/>
              <a:t>an electric power system, a harmonic of a voltage or current waveform is a sinusoidal wave whose frequency </a:t>
            </a:r>
            <a:r>
              <a:rPr lang="en-US" dirty="0" smtClean="0"/>
              <a:t>is </a:t>
            </a:r>
            <a:r>
              <a:rPr lang="en-US" dirty="0"/>
              <a:t>multiple of the fundamental frequency. </a:t>
            </a:r>
          </a:p>
          <a:p>
            <a:endParaRPr lang="en-US" dirty="0"/>
          </a:p>
          <a:p>
            <a:r>
              <a:rPr lang="en-US" b="1" dirty="0"/>
              <a:t>Why are Harmonics Generated:</a:t>
            </a:r>
            <a:endParaRPr lang="en-US" dirty="0"/>
          </a:p>
          <a:p>
            <a:r>
              <a:rPr lang="en-US" dirty="0" smtClean="0"/>
              <a:t>Harmonic</a:t>
            </a:r>
            <a:r>
              <a:rPr lang="en-US" dirty="0"/>
              <a:t> frequencies are produced by the action of non-linear loads such as:</a:t>
            </a:r>
          </a:p>
          <a:p>
            <a:endParaRPr lang="en-US" dirty="0" smtClean="0"/>
          </a:p>
          <a:p>
            <a:pPr marL="285750" indent="-285750">
              <a:buFont typeface="Arial" pitchFamily="34" charset="0"/>
              <a:buChar char="•"/>
            </a:pPr>
            <a:r>
              <a:rPr lang="en-US" dirty="0" smtClean="0"/>
              <a:t>Frequency </a:t>
            </a:r>
            <a:r>
              <a:rPr lang="en-US" dirty="0"/>
              <a:t>conversion (</a:t>
            </a:r>
            <a:r>
              <a:rPr lang="en-US" b="1" dirty="0"/>
              <a:t>variable frequency drives</a:t>
            </a:r>
            <a:r>
              <a:rPr lang="en-US" dirty="0"/>
              <a:t>)</a:t>
            </a:r>
          </a:p>
          <a:p>
            <a:pPr marL="285750" indent="-285750">
              <a:buFont typeface="Arial" pitchFamily="34" charset="0"/>
              <a:buChar char="•"/>
            </a:pPr>
            <a:r>
              <a:rPr lang="en-US" dirty="0"/>
              <a:t>SCR or thyristor devices used in various applications for the control or regulation of </a:t>
            </a:r>
            <a:r>
              <a:rPr lang="en-US" dirty="0" smtClean="0"/>
              <a:t>drives.</a:t>
            </a:r>
          </a:p>
          <a:p>
            <a:pPr marL="285750" indent="-285750">
              <a:buFont typeface="Arial" pitchFamily="34" charset="0"/>
              <a:buChar char="•"/>
            </a:pPr>
            <a:r>
              <a:rPr lang="en-US" dirty="0" smtClean="0"/>
              <a:t>An </a:t>
            </a:r>
            <a:r>
              <a:rPr lang="en-US" dirty="0"/>
              <a:t>Induction melting furnace is a major source of harmonics generation because it operates on high frequency which affects the waveform of voltage applied. This affects the surrounding electrical equipment</a:t>
            </a:r>
            <a:r>
              <a:rPr lang="en-US" b="1" dirty="0"/>
              <a:t>.</a:t>
            </a:r>
            <a:endParaRPr lang="en-US" dirty="0"/>
          </a:p>
          <a:p>
            <a:r>
              <a:rPr lang="en-US" b="1" dirty="0"/>
              <a:t/>
            </a:r>
            <a:br>
              <a:rPr lang="en-US" b="1" dirty="0"/>
            </a:br>
            <a:endParaRPr lang="en-US" dirty="0"/>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12</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dirty="0">
                <a:solidFill>
                  <a:srgbClr val="000000"/>
                </a:solidFill>
                <a:latin typeface="Calibri"/>
                <a:ea typeface="DejaVu Sans"/>
              </a:rPr>
              <a:t>Strictly Private and confidential</a:t>
            </a:r>
            <a:endParaRPr lang="en-US" sz="1200" b="0" strike="noStrike" spc="-1" dirty="0">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Definition of Harmonics</a:t>
            </a:r>
          </a:p>
        </p:txBody>
      </p:sp>
    </p:spTree>
    <p:extLst>
      <p:ext uri="{BB962C8B-B14F-4D97-AF65-F5344CB8AC3E}">
        <p14:creationId xmlns:p14="http://schemas.microsoft.com/office/powerpoint/2010/main" val="401657668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676400"/>
            <a:ext cx="8219160" cy="440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hangingPunct="0"/>
            <a:endParaRPr lang="en-US" dirty="0"/>
          </a:p>
          <a:p>
            <a:r>
              <a:rPr lang="en-US" b="1" dirty="0"/>
              <a:t>Impact of Harmonics on Equipment:</a:t>
            </a:r>
            <a:endParaRPr lang="en-US" dirty="0"/>
          </a:p>
          <a:p>
            <a:pPr marL="285750" indent="-285750">
              <a:buFont typeface="Arial" pitchFamily="34" charset="0"/>
              <a:buChar char="•"/>
            </a:pPr>
            <a:r>
              <a:rPr lang="en-US" dirty="0"/>
              <a:t>Overheating of transformers &amp; motors.</a:t>
            </a:r>
          </a:p>
          <a:p>
            <a:pPr marL="285750" indent="-285750">
              <a:buFont typeface="Arial" pitchFamily="34" charset="0"/>
              <a:buChar char="•"/>
            </a:pPr>
            <a:r>
              <a:rPr lang="en-US" dirty="0"/>
              <a:t>Incorrect operation of electronic instruments, electronic card burning and lighting.</a:t>
            </a:r>
          </a:p>
          <a:p>
            <a:pPr marL="285750" indent="-285750">
              <a:buFont typeface="Arial" pitchFamily="34" charset="0"/>
              <a:buChar char="•"/>
            </a:pPr>
            <a:r>
              <a:rPr lang="en-US" dirty="0"/>
              <a:t>Excessive current in and failure of power factor correcting capacitors</a:t>
            </a:r>
          </a:p>
          <a:p>
            <a:pPr marL="285750" indent="-285750">
              <a:buFont typeface="Arial" pitchFamily="34" charset="0"/>
              <a:buChar char="•"/>
            </a:pPr>
            <a:r>
              <a:rPr lang="en-US" dirty="0"/>
              <a:t>Premature failure of circuit breaker.</a:t>
            </a:r>
          </a:p>
          <a:p>
            <a:r>
              <a:rPr lang="en-US" dirty="0"/>
              <a:t/>
            </a:r>
            <a:br>
              <a:rPr lang="en-US" dirty="0"/>
            </a:br>
            <a:endParaRPr lang="en-US" dirty="0"/>
          </a:p>
          <a:p>
            <a:r>
              <a:rPr lang="en-US" b="1" dirty="0"/>
              <a:t>How Harmonics can be Controlled:</a:t>
            </a:r>
            <a:endParaRPr lang="en-US" dirty="0"/>
          </a:p>
          <a:p>
            <a:pPr marL="285750" indent="-285750">
              <a:buFont typeface="Arial" pitchFamily="34" charset="0"/>
              <a:buChar char="•"/>
            </a:pPr>
            <a:r>
              <a:rPr lang="en-US" dirty="0"/>
              <a:t>By using line converters</a:t>
            </a:r>
          </a:p>
          <a:p>
            <a:pPr marL="285750" indent="-285750">
              <a:buFont typeface="Arial" pitchFamily="34" charset="0"/>
              <a:buChar char="•"/>
            </a:pPr>
            <a:r>
              <a:rPr lang="en-US" dirty="0"/>
              <a:t>Active front-end converters</a:t>
            </a:r>
          </a:p>
          <a:p>
            <a:pPr marL="285750" indent="-285750">
              <a:buFont typeface="Arial" pitchFamily="34" charset="0"/>
              <a:buChar char="•"/>
            </a:pPr>
            <a:r>
              <a:rPr lang="en-US" dirty="0"/>
              <a:t>Passive harmonic filters and line reactors at the </a:t>
            </a:r>
            <a:r>
              <a:rPr lang="en-US" dirty="0" smtClean="0"/>
              <a:t>input</a:t>
            </a:r>
            <a:r>
              <a:rPr lang="en-US" dirty="0"/>
              <a:t> </a:t>
            </a:r>
          </a:p>
          <a:p>
            <a:pPr marL="285750" indent="-285750">
              <a:buFont typeface="Arial" pitchFamily="34" charset="0"/>
              <a:buChar char="•"/>
            </a:pPr>
            <a:r>
              <a:rPr lang="en-US" dirty="0"/>
              <a:t>Power inductors</a:t>
            </a: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13</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Impact &amp; Control of Harmonics</a:t>
            </a:r>
            <a:endParaRPr lang="en-US" sz="3200" b="0" strike="noStrike" spc="-1" dirty="0">
              <a:latin typeface="Arial"/>
            </a:endParaRPr>
          </a:p>
        </p:txBody>
      </p:sp>
    </p:spTree>
    <p:extLst>
      <p:ext uri="{BB962C8B-B14F-4D97-AF65-F5344CB8AC3E}">
        <p14:creationId xmlns:p14="http://schemas.microsoft.com/office/powerpoint/2010/main" val="184700341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p:nvPr/>
        </p:nvSpPr>
        <p:spPr>
          <a:xfrm>
            <a:off x="899959" y="282399"/>
            <a:ext cx="7761960" cy="815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trike="noStrike" spc="-1" dirty="0">
                <a:solidFill>
                  <a:srgbClr val="4A7C29"/>
                </a:solidFill>
                <a:latin typeface="Arial"/>
                <a:ea typeface="DejaVu Sans"/>
              </a:rPr>
              <a:t>Conclusion</a:t>
            </a:r>
            <a:endParaRPr lang="en-US" sz="3200" b="0" strike="noStrike" spc="-1" dirty="0">
              <a:latin typeface="Arial"/>
            </a:endParaRPr>
          </a:p>
        </p:txBody>
      </p:sp>
      <p:sp>
        <p:nvSpPr>
          <p:cNvPr id="265" name="CustomShape 2"/>
          <p:cNvSpPr/>
          <p:nvPr/>
        </p:nvSpPr>
        <p:spPr>
          <a:xfrm>
            <a:off x="480960" y="1041120"/>
            <a:ext cx="8282040" cy="5359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lvl="0" indent="-285750" hangingPunct="0">
              <a:buFont typeface="Arial" pitchFamily="34" charset="0"/>
              <a:buChar char="•"/>
            </a:pPr>
            <a:endParaRPr lang="en-US" dirty="0" smtClean="0"/>
          </a:p>
          <a:p>
            <a:pPr marL="285750" lvl="0" indent="-285750" hangingPunct="0">
              <a:buFont typeface="Arial" pitchFamily="34" charset="0"/>
              <a:buChar char="•"/>
            </a:pPr>
            <a:endParaRPr lang="en-US" dirty="0"/>
          </a:p>
          <a:p>
            <a:pPr marL="285750" lvl="0" indent="-285750" hangingPunct="0">
              <a:buFont typeface="Arial" pitchFamily="34" charset="0"/>
              <a:buChar char="•"/>
            </a:pPr>
            <a:r>
              <a:rPr lang="en-US" dirty="0" smtClean="0"/>
              <a:t>Despite </a:t>
            </a:r>
            <a:r>
              <a:rPr lang="en-US" dirty="0"/>
              <a:t>of numerous benefits of VFDs to the industry, there are also drawbacks of their usage which need to be compensated through special arrangement and consideration. </a:t>
            </a:r>
            <a:endParaRPr lang="en-US" dirty="0" smtClean="0"/>
          </a:p>
          <a:p>
            <a:pPr marL="285750" lvl="0" indent="-285750" hangingPunct="0">
              <a:buFont typeface="Arial" pitchFamily="34" charset="0"/>
              <a:buChar char="•"/>
            </a:pPr>
            <a:r>
              <a:rPr lang="en-US" dirty="0" smtClean="0"/>
              <a:t>Harmonic </a:t>
            </a:r>
            <a:r>
              <a:rPr lang="en-US" dirty="0"/>
              <a:t>filters &amp; motor terminators are installed to remove harmonics and resonance. </a:t>
            </a:r>
            <a:endParaRPr lang="en-US" dirty="0" smtClean="0"/>
          </a:p>
          <a:p>
            <a:pPr marL="285750" lvl="0" indent="-285750" hangingPunct="0">
              <a:buFont typeface="Arial" pitchFamily="34" charset="0"/>
              <a:buChar char="•"/>
            </a:pPr>
            <a:r>
              <a:rPr lang="en-US" dirty="0" smtClean="0"/>
              <a:t>Signal </a:t>
            </a:r>
            <a:r>
              <a:rPr lang="en-US" dirty="0"/>
              <a:t>isolators and shielded cables are used to avoid distortion. </a:t>
            </a:r>
            <a:endParaRPr lang="en-US" dirty="0" smtClean="0"/>
          </a:p>
          <a:p>
            <a:pPr marL="285750" lvl="0" indent="-285750" hangingPunct="0">
              <a:buFont typeface="Arial" pitchFamily="34" charset="0"/>
              <a:buChar char="•"/>
            </a:pPr>
            <a:r>
              <a:rPr lang="en-US" dirty="0" smtClean="0"/>
              <a:t>Separate </a:t>
            </a:r>
            <a:r>
              <a:rPr lang="en-US" dirty="0"/>
              <a:t>earthing is done for PLC, </a:t>
            </a:r>
            <a:r>
              <a:rPr lang="en-US" dirty="0" smtClean="0"/>
              <a:t>VFD </a:t>
            </a:r>
            <a:r>
              <a:rPr lang="en-US" dirty="0"/>
              <a:t>and </a:t>
            </a:r>
            <a:r>
              <a:rPr lang="en-US" dirty="0" smtClean="0"/>
              <a:t>Power system </a:t>
            </a:r>
            <a:r>
              <a:rPr lang="en-US" dirty="0"/>
              <a:t>to avoid surge currents.</a:t>
            </a:r>
          </a:p>
          <a:p>
            <a:pPr marL="285750" lvl="0" indent="-285750" hangingPunct="0">
              <a:buFont typeface="Arial" pitchFamily="34" charset="0"/>
              <a:buChar char="•"/>
            </a:pPr>
            <a:r>
              <a:rPr lang="en-US" dirty="0"/>
              <a:t>VFDs are sensitive devices that need properly maintained air conditioned, dust &amp; moisture free environment. </a:t>
            </a:r>
            <a:endParaRPr lang="en-US" dirty="0" smtClean="0"/>
          </a:p>
          <a:p>
            <a:pPr marL="285750" lvl="0" indent="-285750" hangingPunct="0">
              <a:buFont typeface="Arial" pitchFamily="34" charset="0"/>
              <a:buChar char="•"/>
            </a:pPr>
            <a:r>
              <a:rPr lang="en-US" dirty="0" smtClean="0"/>
              <a:t>Calculated </a:t>
            </a:r>
            <a:r>
              <a:rPr lang="en-US" dirty="0"/>
              <a:t>air conditioning </a:t>
            </a:r>
            <a:r>
              <a:rPr lang="en-US" dirty="0" smtClean="0"/>
              <a:t>should be installed. </a:t>
            </a:r>
          </a:p>
          <a:p>
            <a:pPr marL="285750" lvl="0" indent="-285750" hangingPunct="0">
              <a:buFont typeface="Arial" pitchFamily="34" charset="0"/>
              <a:buChar char="•"/>
            </a:pPr>
            <a:r>
              <a:rPr lang="en-US" dirty="0" smtClean="0"/>
              <a:t>Double </a:t>
            </a:r>
            <a:r>
              <a:rPr lang="en-US" dirty="0"/>
              <a:t>door arrangement is made to avoid dust entry and cooling </a:t>
            </a:r>
            <a:r>
              <a:rPr lang="en-US" dirty="0" smtClean="0"/>
              <a:t>loss.</a:t>
            </a:r>
          </a:p>
          <a:p>
            <a:pPr marL="285750" lvl="0" indent="-285750" hangingPunct="0">
              <a:buFont typeface="Arial" pitchFamily="34" charset="0"/>
              <a:buChar char="•"/>
            </a:pPr>
            <a:r>
              <a:rPr lang="en-US" dirty="0" smtClean="0"/>
              <a:t>Control </a:t>
            </a:r>
            <a:r>
              <a:rPr lang="en-US" dirty="0"/>
              <a:t>rooms are made dust free. </a:t>
            </a:r>
          </a:p>
          <a:p>
            <a:pPr>
              <a:lnSpc>
                <a:spcPct val="150000"/>
              </a:lnSpc>
            </a:pPr>
            <a:endParaRPr lang="en-US" spc="-1" dirty="0"/>
          </a:p>
          <a:p>
            <a:pPr>
              <a:lnSpc>
                <a:spcPct val="150000"/>
              </a:lnSpc>
            </a:pPr>
            <a:r>
              <a:rPr lang="en-US" b="0" strike="noStrike" spc="-1" dirty="0" smtClean="0"/>
              <a:t>  VFDs life could be increased by implementing the above mentioned factors. </a:t>
            </a:r>
            <a:endParaRPr lang="en-US" b="0" strike="noStrike" spc="-1" dirty="0"/>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266" name="Picture 3"/>
          <p:cNvPicPr/>
          <p:nvPr/>
        </p:nvPicPr>
        <p:blipFill>
          <a:blip r:embed="rId2"/>
          <a:stretch/>
        </p:blipFill>
        <p:spPr>
          <a:xfrm>
            <a:off x="-609480" y="60840"/>
            <a:ext cx="2391480" cy="980280"/>
          </a:xfrm>
          <a:prstGeom prst="rect">
            <a:avLst/>
          </a:prstGeom>
          <a:ln>
            <a:noFill/>
          </a:ln>
        </p:spPr>
      </p:pic>
      <p:sp>
        <p:nvSpPr>
          <p:cNvPr id="267"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14</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269"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709560" y="2518560"/>
            <a:ext cx="77619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6000" b="1" i="1" strike="noStrike" spc="-1">
                <a:solidFill>
                  <a:srgbClr val="4A7C29"/>
                </a:solidFill>
                <a:latin typeface="Arial"/>
                <a:ea typeface="DejaVu Sans"/>
              </a:rPr>
              <a:t>Questions Please!</a:t>
            </a:r>
            <a:endParaRPr lang="en-US" sz="6000" b="0" strike="noStrike" spc="-1">
              <a:latin typeface="Arial"/>
            </a:endParaRPr>
          </a:p>
        </p:txBody>
      </p:sp>
      <p:sp>
        <p:nvSpPr>
          <p:cNvPr id="271" name="CustomShape 2"/>
          <p:cNvSpPr/>
          <p:nvPr/>
        </p:nvSpPr>
        <p:spPr>
          <a:xfrm>
            <a:off x="480960" y="5791320"/>
            <a:ext cx="8219160" cy="81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p:txBody>
      </p:sp>
      <p:pic>
        <p:nvPicPr>
          <p:cNvPr id="272" name="Picture 3"/>
          <p:cNvPicPr/>
          <p:nvPr/>
        </p:nvPicPr>
        <p:blipFill>
          <a:blip r:embed="rId2"/>
          <a:stretch/>
        </p:blipFill>
        <p:spPr>
          <a:xfrm>
            <a:off x="-609480" y="60840"/>
            <a:ext cx="2391480" cy="980280"/>
          </a:xfrm>
          <a:prstGeom prst="rect">
            <a:avLst/>
          </a:prstGeom>
          <a:ln>
            <a:noFill/>
          </a:ln>
        </p:spPr>
      </p:pic>
      <p:sp>
        <p:nvSpPr>
          <p:cNvPr id="9"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11"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dirty="0">
                <a:solidFill>
                  <a:srgbClr val="000000"/>
                </a:solidFill>
                <a:latin typeface="Calibri"/>
                <a:ea typeface="DejaVu Sans"/>
              </a:rPr>
              <a:t>Strictly Private and confidential</a:t>
            </a:r>
            <a:endParaRPr lang="en-US" sz="1200" b="0" strike="noStrike" spc="-1" dirty="0">
              <a:latin typeface="Arial"/>
            </a:endParaRPr>
          </a:p>
        </p:txBody>
      </p:sp>
      <p:sp>
        <p:nvSpPr>
          <p:cNvPr id="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15</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7" name="Picture 2"/>
          <p:cNvPicPr/>
          <p:nvPr/>
        </p:nvPicPr>
        <p:blipFill>
          <a:blip r:embed="rId2"/>
          <a:stretch/>
        </p:blipFill>
        <p:spPr>
          <a:xfrm>
            <a:off x="1168560" y="800280"/>
            <a:ext cx="6850080" cy="5135040"/>
          </a:xfrm>
          <a:prstGeom prst="rect">
            <a:avLst/>
          </a:prstGeom>
          <a:ln/>
        </p:spPr>
        <p:style>
          <a:lnRef idx="0">
            <a:schemeClr val="accent3"/>
          </a:lnRef>
          <a:fillRef idx="3">
            <a:schemeClr val="accent3"/>
          </a:fillRef>
          <a:effectRef idx="3">
            <a:schemeClr val="accent3"/>
          </a:effectRef>
          <a:fontRef idx="minor">
            <a:schemeClr val="lt1"/>
          </a:fontRef>
        </p:style>
      </p:pic>
      <p:sp>
        <p:nvSpPr>
          <p:cNvPr id="7"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dirty="0">
                <a:solidFill>
                  <a:srgbClr val="000000"/>
                </a:solidFill>
                <a:latin typeface="Calibri"/>
                <a:ea typeface="DejaVu Sans"/>
              </a:rPr>
              <a:t>Strictly Private and confidential</a:t>
            </a:r>
            <a:endParaRPr lang="en-US" sz="1200" b="0" strike="noStrike" spc="-1" dirty="0">
              <a:latin typeface="Arial"/>
            </a:endParaRPr>
          </a:p>
        </p:txBody>
      </p:sp>
      <p:sp>
        <p:nvSpPr>
          <p:cNvPr id="6"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16</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457200" y="88668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900" b="1" strike="noStrike" spc="-1" dirty="0" smtClean="0">
                <a:solidFill>
                  <a:srgbClr val="4A7C29"/>
                </a:solidFill>
                <a:latin typeface="Arial"/>
                <a:ea typeface="DejaVu Sans"/>
              </a:rPr>
              <a:t>SHAKARGANJ </a:t>
            </a:r>
            <a:r>
              <a:rPr lang="en-US" sz="3900" b="1" strike="noStrike" spc="-1" dirty="0">
                <a:solidFill>
                  <a:srgbClr val="4A7C29"/>
                </a:solidFill>
                <a:latin typeface="Arial"/>
                <a:ea typeface="DejaVu Sans"/>
              </a:rPr>
              <a:t>LIMITED (BHONE)</a:t>
            </a:r>
            <a:endParaRPr lang="en-US" sz="3900" b="1" strike="noStrike" spc="-1" dirty="0">
              <a:latin typeface="Arial"/>
            </a:endParaRPr>
          </a:p>
        </p:txBody>
      </p:sp>
      <p:sp>
        <p:nvSpPr>
          <p:cNvPr id="120" name="CustomShape 2"/>
          <p:cNvSpPr/>
          <p:nvPr/>
        </p:nvSpPr>
        <p:spPr>
          <a:xfrm>
            <a:off x="457200" y="2019240"/>
            <a:ext cx="8219160" cy="409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en-US" sz="1800" b="0" strike="noStrike" spc="-1" dirty="0">
              <a:latin typeface="Arial"/>
            </a:endParaRPr>
          </a:p>
          <a:p>
            <a:pPr algn="ctr">
              <a:lnSpc>
                <a:spcPct val="100000"/>
              </a:lnSpc>
            </a:pPr>
            <a:endParaRPr lang="en-US" sz="1800" b="0" strike="noStrike" spc="-1" dirty="0">
              <a:latin typeface="Arial"/>
            </a:endParaRPr>
          </a:p>
          <a:p>
            <a:pPr algn="ctr" hangingPunct="0"/>
            <a:r>
              <a:rPr lang="en-US" sz="3200" b="1" dirty="0"/>
              <a:t>How to Increase the Life of Variable Frequency Drives &amp; Control the Impact of Harmonics  </a:t>
            </a:r>
            <a:endParaRPr lang="en-US" sz="3200" dirty="0"/>
          </a:p>
          <a:p>
            <a:pPr hangingPunct="0"/>
            <a:r>
              <a:rPr lang="en-US" sz="3200" b="1" dirty="0"/>
              <a:t> </a:t>
            </a:r>
            <a:endParaRPr lang="en-US" sz="3200" b="0" strike="noStrike" spc="-1" dirty="0">
              <a:latin typeface="Arial"/>
            </a:endParaRPr>
          </a:p>
          <a:p>
            <a:pPr algn="ctr">
              <a:lnSpc>
                <a:spcPct val="100000"/>
              </a:lnSpc>
            </a:pPr>
            <a:endParaRPr lang="en-US" sz="3200" b="0" strike="noStrike" spc="-1" dirty="0">
              <a:latin typeface="Arial"/>
            </a:endParaRPr>
          </a:p>
          <a:p>
            <a:pPr algn="ctr">
              <a:lnSpc>
                <a:spcPct val="100000"/>
              </a:lnSpc>
            </a:pPr>
            <a:r>
              <a:rPr lang="en-US" sz="2000" b="0" strike="noStrike" spc="-1" dirty="0">
                <a:solidFill>
                  <a:srgbClr val="000000"/>
                </a:solidFill>
                <a:latin typeface="Arial"/>
                <a:ea typeface="DejaVu Sans"/>
              </a:rPr>
              <a:t>By</a:t>
            </a:r>
            <a:endParaRPr lang="en-US" sz="2000" b="0" strike="noStrike" spc="-1" dirty="0">
              <a:latin typeface="Arial"/>
            </a:endParaRPr>
          </a:p>
          <a:p>
            <a:pPr algn="ctr">
              <a:lnSpc>
                <a:spcPct val="100000"/>
              </a:lnSpc>
            </a:pPr>
            <a:r>
              <a:rPr lang="en-US" sz="2000" b="0" strike="noStrike" spc="-1" dirty="0">
                <a:solidFill>
                  <a:srgbClr val="000000"/>
                </a:solidFill>
                <a:latin typeface="Arial"/>
                <a:ea typeface="DejaVu Sans"/>
              </a:rPr>
              <a:t>Muhammad </a:t>
            </a:r>
            <a:r>
              <a:rPr lang="en-US" sz="2000" b="0" strike="noStrike" spc="-1" dirty="0" err="1">
                <a:solidFill>
                  <a:srgbClr val="000000"/>
                </a:solidFill>
                <a:latin typeface="Arial"/>
                <a:ea typeface="DejaVu Sans"/>
              </a:rPr>
              <a:t>Anees</a:t>
            </a:r>
            <a:r>
              <a:rPr lang="en-US" sz="2000" b="0" strike="noStrike" spc="-1" dirty="0">
                <a:solidFill>
                  <a:srgbClr val="000000"/>
                </a:solidFill>
                <a:latin typeface="Arial"/>
                <a:ea typeface="DejaVu Sans"/>
              </a:rPr>
              <a:t> </a:t>
            </a:r>
            <a:r>
              <a:rPr lang="en-US" sz="2000" b="0" strike="noStrike" spc="-1" dirty="0" err="1">
                <a:solidFill>
                  <a:srgbClr val="000000"/>
                </a:solidFill>
                <a:latin typeface="Arial"/>
                <a:ea typeface="DejaVu Sans"/>
              </a:rPr>
              <a:t>Abeer</a:t>
            </a:r>
            <a:endParaRPr lang="en-US" sz="2000" b="0" strike="noStrike" spc="-1" dirty="0">
              <a:latin typeface="Arial"/>
            </a:endParaRPr>
          </a:p>
          <a:p>
            <a:pPr algn="ctr">
              <a:lnSpc>
                <a:spcPct val="100000"/>
              </a:lnSpc>
            </a:pPr>
            <a:r>
              <a:rPr lang="en-US" sz="2000" b="0" strike="noStrike" spc="-1" dirty="0" smtClean="0">
                <a:solidFill>
                  <a:srgbClr val="000000"/>
                </a:solidFill>
                <a:latin typeface="Arial"/>
                <a:ea typeface="DejaVu Sans"/>
              </a:rPr>
              <a:t>(GM E &amp; I)</a:t>
            </a:r>
            <a:endParaRPr lang="en-US" sz="2000" b="0" strike="noStrike" spc="-1" dirty="0">
              <a:latin typeface="Arial"/>
            </a:endParaRPr>
          </a:p>
        </p:txBody>
      </p:sp>
      <p:pic>
        <p:nvPicPr>
          <p:cNvPr id="121" name="Picture 4"/>
          <p:cNvPicPr/>
          <p:nvPr/>
        </p:nvPicPr>
        <p:blipFill>
          <a:blip r:embed="rId2"/>
          <a:stretch/>
        </p:blipFill>
        <p:spPr>
          <a:xfrm>
            <a:off x="-609480" y="57960"/>
            <a:ext cx="2391480" cy="980280"/>
          </a:xfrm>
          <a:prstGeom prst="rect">
            <a:avLst/>
          </a:prstGeom>
          <a:ln>
            <a:noFill/>
          </a:ln>
        </p:spPr>
      </p:pic>
      <p:sp>
        <p:nvSpPr>
          <p:cNvPr id="122"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2</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9"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1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dirty="0">
                <a:solidFill>
                  <a:srgbClr val="000000"/>
                </a:solidFill>
                <a:latin typeface="Calibri"/>
                <a:ea typeface="DejaVu Sans"/>
              </a:rPr>
              <a:t>Strictly Private and confidential</a:t>
            </a:r>
            <a:endParaRPr lang="en-US"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trike="noStrike" spc="-1" dirty="0">
                <a:solidFill>
                  <a:srgbClr val="4A7C29"/>
                </a:solidFill>
                <a:latin typeface="Arial"/>
                <a:ea typeface="DejaVu Sans"/>
              </a:rPr>
              <a:t>Introduction</a:t>
            </a:r>
            <a:endParaRPr lang="en-US" sz="3200" b="0" strike="noStrike" spc="-1" dirty="0">
              <a:latin typeface="Arial"/>
            </a:endParaRPr>
          </a:p>
        </p:txBody>
      </p:sp>
      <p:sp>
        <p:nvSpPr>
          <p:cNvPr id="126" name="CustomShape 2"/>
          <p:cNvSpPr/>
          <p:nvPr/>
        </p:nvSpPr>
        <p:spPr>
          <a:xfrm>
            <a:off x="366480" y="1295400"/>
            <a:ext cx="8219160" cy="478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hangingPunct="0">
              <a:lnSpc>
                <a:spcPct val="150000"/>
              </a:lnSpc>
            </a:pPr>
            <a:r>
              <a:rPr lang="en-US" dirty="0"/>
              <a:t>VFDs are necessity of industry. They are used from heavy to small size motors due to its torque load controlling, speed controlling and energy saving properties. </a:t>
            </a:r>
          </a:p>
          <a:p>
            <a:pPr hangingPunct="0">
              <a:lnSpc>
                <a:spcPct val="150000"/>
              </a:lnSpc>
            </a:pPr>
            <a:r>
              <a:rPr lang="en-US" dirty="0"/>
              <a:t>As VFDs are a huge investment and this capital needs to be beneficial for long term</a:t>
            </a:r>
            <a:r>
              <a:rPr lang="en-US" dirty="0" smtClean="0"/>
              <a:t>. But in some </a:t>
            </a:r>
            <a:r>
              <a:rPr lang="en-US" dirty="0"/>
              <a:t>industries </a:t>
            </a:r>
            <a:r>
              <a:rPr lang="en-US" dirty="0" smtClean="0"/>
              <a:t>VFDs </a:t>
            </a:r>
            <a:r>
              <a:rPr lang="en-US" dirty="0"/>
              <a:t>become </a:t>
            </a:r>
            <a:r>
              <a:rPr lang="en-US" dirty="0" smtClean="0"/>
              <a:t>non operational </a:t>
            </a:r>
            <a:r>
              <a:rPr lang="en-US" dirty="0"/>
              <a:t>within a short period of time thus becoming uneconomic for the industry. Unanticipated failure of these equipment can be avoided </a:t>
            </a:r>
            <a:r>
              <a:rPr lang="en-US" dirty="0" smtClean="0"/>
              <a:t>by using the methods that will be described in </a:t>
            </a:r>
            <a:r>
              <a:rPr lang="en-US" smtClean="0"/>
              <a:t>this paper.</a:t>
            </a:r>
            <a:endParaRPr lang="en-US" dirty="0"/>
          </a:p>
          <a:p>
            <a:pPr hangingPunct="0">
              <a:lnSpc>
                <a:spcPct val="150000"/>
              </a:lnSpc>
            </a:pPr>
            <a:r>
              <a:rPr lang="en-US" dirty="0" smtClean="0"/>
              <a:t>Irrespective of all these benefits, VFDs also generate harmonics and methods to control the harmonics will also be described. </a:t>
            </a:r>
          </a:p>
          <a:p>
            <a:pPr marL="6840" algn="just">
              <a:lnSpc>
                <a:spcPct val="150000"/>
              </a:lnSpc>
              <a:buClr>
                <a:srgbClr val="000000"/>
              </a:buClr>
            </a:pPr>
            <a:endParaRPr lang="en-US" sz="1600" spc="-1" dirty="0"/>
          </a:p>
          <a:p>
            <a:pPr marL="6840" algn="just">
              <a:lnSpc>
                <a:spcPct val="100000"/>
              </a:lnSpc>
              <a:buClr>
                <a:srgbClr val="000000"/>
              </a:buClr>
              <a:buSzPct val="45000"/>
            </a:pPr>
            <a:endParaRPr lang="en-US" sz="1800" b="0" strike="noStrike" spc="-1" dirty="0" smtClean="0">
              <a:solidFill>
                <a:srgbClr val="000000"/>
              </a:solidFill>
              <a:latin typeface="Arial"/>
              <a:ea typeface="DejaVu Sans"/>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3</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dirty="0">
                <a:solidFill>
                  <a:srgbClr val="000000"/>
                </a:solidFill>
                <a:latin typeface="Calibri"/>
                <a:ea typeface="DejaVu Sans"/>
              </a:rPr>
              <a:t>Strictly Private and confidential</a:t>
            </a:r>
            <a:endParaRPr lang="en-US" sz="1200" b="0" strike="noStrike" spc="-1" dirty="0">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457200" y="363960"/>
            <a:ext cx="8219160" cy="1132560"/>
          </a:xfrm>
          <a:prstGeom prst="rect">
            <a:avLst/>
          </a:prstGeom>
          <a:noFill/>
          <a:ln>
            <a:noFill/>
          </a:ln>
        </p:spPr>
        <p:style>
          <a:lnRef idx="0">
            <a:scrgbClr r="0" g="0" b="0"/>
          </a:lnRef>
          <a:fillRef idx="0">
            <a:scrgbClr r="0" g="0" b="0"/>
          </a:fillRef>
          <a:effectRef idx="0">
            <a:scrgbClr r="0" g="0" b="0"/>
          </a:effectRef>
          <a:fontRef idx="minor"/>
        </p:style>
      </p:sp>
      <p:sp>
        <p:nvSpPr>
          <p:cNvPr id="132" name="CustomShape 2"/>
          <p:cNvSpPr/>
          <p:nvPr/>
        </p:nvSpPr>
        <p:spPr>
          <a:xfrm>
            <a:off x="299580" y="2057400"/>
            <a:ext cx="8534400" cy="42477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lvl="0" hangingPunct="0"/>
            <a:endParaRPr lang="en-US" dirty="0" smtClean="0"/>
          </a:p>
          <a:p>
            <a:pPr marL="285750" lvl="0" indent="-285750" hangingPunct="0">
              <a:buFont typeface="Arial" pitchFamily="34" charset="0"/>
              <a:buChar char="•"/>
            </a:pPr>
            <a:r>
              <a:rPr lang="en-US" dirty="0" smtClean="0"/>
              <a:t>Proper earthing </a:t>
            </a:r>
            <a:r>
              <a:rPr lang="en-US" dirty="0"/>
              <a:t>system.</a:t>
            </a:r>
          </a:p>
          <a:p>
            <a:pPr marL="285750" lvl="0" indent="-285750" hangingPunct="0">
              <a:buFont typeface="Arial" pitchFamily="34" charset="0"/>
              <a:buChar char="•"/>
            </a:pPr>
            <a:r>
              <a:rPr lang="en-US" dirty="0"/>
              <a:t>Dust free environment.</a:t>
            </a:r>
          </a:p>
          <a:p>
            <a:pPr marL="285750" lvl="0" indent="-285750" hangingPunct="0">
              <a:buFont typeface="Arial" pitchFamily="34" charset="0"/>
              <a:buChar char="•"/>
            </a:pPr>
            <a:r>
              <a:rPr lang="en-US" dirty="0"/>
              <a:t>Usage of proper armored/shielded cables</a:t>
            </a:r>
            <a:r>
              <a:rPr lang="en-US" dirty="0" smtClean="0"/>
              <a:t>.</a:t>
            </a:r>
          </a:p>
          <a:p>
            <a:pPr marL="285750" indent="-285750" hangingPunct="0">
              <a:buFont typeface="Arial" pitchFamily="34" charset="0"/>
              <a:buChar char="•"/>
            </a:pPr>
            <a:r>
              <a:rPr lang="en-US" dirty="0"/>
              <a:t>Proper air conditioning and cooling system.</a:t>
            </a:r>
          </a:p>
          <a:p>
            <a:pPr lvl="0" hangingPunct="0"/>
            <a:endParaRPr lang="en-US" dirty="0"/>
          </a:p>
          <a:p>
            <a:pPr marL="295470" indent="-285750" algn="just">
              <a:lnSpc>
                <a:spcPct val="200000"/>
              </a:lnSpc>
              <a:buClr>
                <a:srgbClr val="000000"/>
              </a:buClr>
              <a:buSzPct val="45000"/>
              <a:buFont typeface="Arial" pitchFamily="34" charset="0"/>
              <a:buChar char="•"/>
            </a:pPr>
            <a:endParaRPr lang="en-US" sz="1600" b="0" strike="noStrike" spc="-1" dirty="0" smtClean="0">
              <a:solidFill>
                <a:srgbClr val="000000"/>
              </a:solidFill>
              <a:latin typeface="Arial"/>
              <a:ea typeface="DejaVu Sans"/>
            </a:endParaRPr>
          </a:p>
          <a:p>
            <a:pPr marL="9720" algn="just">
              <a:lnSpc>
                <a:spcPct val="150000"/>
              </a:lnSpc>
              <a:buClr>
                <a:srgbClr val="000000"/>
              </a:buClr>
              <a:buSzPct val="45000"/>
            </a:pPr>
            <a:endParaRPr lang="en-US" sz="1600" spc="-1" dirty="0"/>
          </a:p>
          <a:p>
            <a:pPr marL="9720" algn="just">
              <a:lnSpc>
                <a:spcPct val="150000"/>
              </a:lnSpc>
              <a:buClr>
                <a:srgbClr val="000000"/>
              </a:buClr>
              <a:buSzPct val="45000"/>
            </a:pPr>
            <a:endParaRPr lang="en-US" sz="1600" b="0" strike="noStrike" spc="-1" dirty="0">
              <a:latin typeface="Arial"/>
            </a:endParaRPr>
          </a:p>
          <a:p>
            <a:pPr algn="just">
              <a:lnSpc>
                <a:spcPct val="150000"/>
              </a:lnSpc>
            </a:pPr>
            <a:endParaRPr lang="en-US" sz="1600" b="0" strike="noStrike" spc="-1" dirty="0">
              <a:latin typeface="Arial"/>
            </a:endParaRPr>
          </a:p>
          <a:p>
            <a:pPr>
              <a:lnSpc>
                <a:spcPct val="150000"/>
              </a:lnSpc>
            </a:pPr>
            <a:endParaRPr lang="en-US" sz="1600" b="0" strike="noStrike" spc="-1" dirty="0">
              <a:latin typeface="Arial"/>
            </a:endParaRPr>
          </a:p>
          <a:p>
            <a:pPr>
              <a:lnSpc>
                <a:spcPct val="100000"/>
              </a:lnSpc>
            </a:pPr>
            <a:r>
              <a:rPr lang="en-US" sz="1800" b="0" strike="noStrike" spc="-1" dirty="0">
                <a:solidFill>
                  <a:srgbClr val="000000"/>
                </a:solidFill>
                <a:latin typeface="Arial"/>
                <a:ea typeface="DejaVu Sans"/>
              </a:rPr>
              <a:t> </a:t>
            </a:r>
            <a:endParaRPr lang="en-US" sz="1800" b="0" strike="noStrike" spc="-1" dirty="0">
              <a:latin typeface="Arial"/>
            </a:endParaRPr>
          </a:p>
          <a:p>
            <a:pPr>
              <a:lnSpc>
                <a:spcPct val="100000"/>
              </a:lnSpc>
            </a:pPr>
            <a:endParaRPr lang="en-US" sz="1800" b="0" strike="noStrike" spc="-1" dirty="0">
              <a:latin typeface="Arial"/>
            </a:endParaRPr>
          </a:p>
        </p:txBody>
      </p:sp>
      <p:pic>
        <p:nvPicPr>
          <p:cNvPr id="133" name="Picture 3"/>
          <p:cNvPicPr/>
          <p:nvPr/>
        </p:nvPicPr>
        <p:blipFill>
          <a:blip r:embed="rId2"/>
          <a:stretch/>
        </p:blipFill>
        <p:spPr>
          <a:xfrm>
            <a:off x="-609480" y="60840"/>
            <a:ext cx="2391480" cy="980280"/>
          </a:xfrm>
          <a:prstGeom prst="rect">
            <a:avLst/>
          </a:prstGeom>
          <a:ln>
            <a:noFill/>
          </a:ln>
        </p:spPr>
      </p:pic>
      <p:sp>
        <p:nvSpPr>
          <p:cNvPr id="134"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4</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6"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Methods to enhance the Life of VFDs</a:t>
            </a:r>
            <a:endParaRPr lang="en-US" sz="3200" b="0" strike="noStrike" spc="-1" dirty="0">
              <a:latin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343400"/>
            <a:ext cx="2103120" cy="139446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1800" y="4321386"/>
            <a:ext cx="2133600" cy="1469813"/>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82894" y="4400338"/>
            <a:ext cx="2529366" cy="1410122"/>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3605" y="2285998"/>
            <a:ext cx="3265555" cy="1895291"/>
          </a:xfrm>
          <a:prstGeom prst="rect">
            <a:avLst/>
          </a:prstGeom>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457200" y="363960"/>
            <a:ext cx="8219160" cy="1132560"/>
          </a:xfrm>
          <a:prstGeom prst="rect">
            <a:avLst/>
          </a:prstGeom>
          <a:noFill/>
          <a:ln>
            <a:noFill/>
          </a:ln>
        </p:spPr>
        <p:style>
          <a:lnRef idx="0">
            <a:scrgbClr r="0" g="0" b="0"/>
          </a:lnRef>
          <a:fillRef idx="0">
            <a:scrgbClr r="0" g="0" b="0"/>
          </a:fillRef>
          <a:effectRef idx="0">
            <a:scrgbClr r="0" g="0" b="0"/>
          </a:effectRef>
          <a:fontRef idx="minor"/>
        </p:style>
      </p:sp>
      <p:sp>
        <p:nvSpPr>
          <p:cNvPr id="132" name="CustomShape 2"/>
          <p:cNvSpPr/>
          <p:nvPr/>
        </p:nvSpPr>
        <p:spPr>
          <a:xfrm>
            <a:off x="304800" y="1752600"/>
            <a:ext cx="8534400" cy="429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en-US" sz="1800" b="0" strike="noStrike" spc="-1" dirty="0">
              <a:latin typeface="Arial"/>
            </a:endParaRPr>
          </a:p>
          <a:p>
            <a:pPr marL="285750" lvl="0" indent="-285750" hangingPunct="0">
              <a:buFont typeface="Arial" pitchFamily="34" charset="0"/>
              <a:buChar char="•"/>
            </a:pPr>
            <a:r>
              <a:rPr lang="en-US" dirty="0" smtClean="0"/>
              <a:t>PWM </a:t>
            </a:r>
            <a:r>
              <a:rPr lang="en-US" dirty="0"/>
              <a:t>in VFDs results in high speed switching which produces stray currents that must be contained and dissipated by the proper ground system </a:t>
            </a:r>
            <a:r>
              <a:rPr lang="en-US" dirty="0" smtClean="0"/>
              <a:t>to </a:t>
            </a:r>
            <a:r>
              <a:rPr lang="en-US" dirty="0"/>
              <a:t>keep these stray currents from damaging or interfering with system components.</a:t>
            </a:r>
          </a:p>
          <a:p>
            <a:pPr marL="285750" lvl="0" indent="-285750" hangingPunct="0">
              <a:buFont typeface="Arial" pitchFamily="34" charset="0"/>
              <a:buChar char="•"/>
            </a:pPr>
            <a:r>
              <a:rPr lang="en-US" dirty="0"/>
              <a:t>Earthling of VFDs should be carried out independent to the power </a:t>
            </a:r>
            <a:r>
              <a:rPr lang="en-US" dirty="0" smtClean="0"/>
              <a:t>system </a:t>
            </a:r>
            <a:r>
              <a:rPr lang="en-US" dirty="0"/>
              <a:t>to avoid any power surges.</a:t>
            </a:r>
          </a:p>
          <a:p>
            <a:pPr hangingPunct="0"/>
            <a:endParaRPr lang="en-US" b="1" dirty="0" smtClean="0"/>
          </a:p>
          <a:p>
            <a:pPr marL="9720" algn="just">
              <a:lnSpc>
                <a:spcPct val="150000"/>
              </a:lnSpc>
              <a:buClr>
                <a:srgbClr val="000000"/>
              </a:buClr>
              <a:buSzPct val="45000"/>
            </a:pPr>
            <a:endParaRPr lang="en-US" sz="1600" b="0" strike="noStrike" spc="-1" dirty="0">
              <a:latin typeface="Arial"/>
            </a:endParaRPr>
          </a:p>
          <a:p>
            <a:pPr algn="just">
              <a:lnSpc>
                <a:spcPct val="150000"/>
              </a:lnSpc>
            </a:pPr>
            <a:endParaRPr lang="en-US" sz="1600" b="0" strike="noStrike" spc="-1" dirty="0" smtClean="0">
              <a:latin typeface="Arial"/>
            </a:endParaRPr>
          </a:p>
          <a:p>
            <a:pPr>
              <a:lnSpc>
                <a:spcPct val="150000"/>
              </a:lnSpc>
            </a:pPr>
            <a:endParaRPr lang="en-US" sz="1600" b="0" strike="noStrike" spc="-1" dirty="0">
              <a:latin typeface="Arial"/>
            </a:endParaRPr>
          </a:p>
          <a:p>
            <a:pPr>
              <a:lnSpc>
                <a:spcPct val="100000"/>
              </a:lnSpc>
            </a:pPr>
            <a:r>
              <a:rPr lang="en-US" sz="1800" b="0" strike="noStrike" spc="-1" dirty="0">
                <a:solidFill>
                  <a:srgbClr val="000000"/>
                </a:solidFill>
                <a:latin typeface="Arial"/>
                <a:ea typeface="DejaVu Sans"/>
              </a:rPr>
              <a:t> </a:t>
            </a:r>
            <a:endParaRPr lang="en-US" sz="1800" b="0" strike="noStrike" spc="-1" dirty="0">
              <a:latin typeface="Arial"/>
            </a:endParaRPr>
          </a:p>
          <a:p>
            <a:pPr>
              <a:lnSpc>
                <a:spcPct val="100000"/>
              </a:lnSpc>
            </a:pPr>
            <a:endParaRPr lang="en-US" sz="1800" b="0" strike="noStrike" spc="-1" dirty="0">
              <a:latin typeface="Arial"/>
            </a:endParaRPr>
          </a:p>
        </p:txBody>
      </p:sp>
      <p:pic>
        <p:nvPicPr>
          <p:cNvPr id="133" name="Picture 3"/>
          <p:cNvPicPr/>
          <p:nvPr/>
        </p:nvPicPr>
        <p:blipFill>
          <a:blip r:embed="rId2"/>
          <a:stretch/>
        </p:blipFill>
        <p:spPr>
          <a:xfrm>
            <a:off x="-609480" y="60840"/>
            <a:ext cx="2391480" cy="980280"/>
          </a:xfrm>
          <a:prstGeom prst="rect">
            <a:avLst/>
          </a:prstGeom>
          <a:ln>
            <a:noFill/>
          </a:ln>
        </p:spPr>
      </p:pic>
      <p:sp>
        <p:nvSpPr>
          <p:cNvPr id="134"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5</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6"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Working Principle of VFD &amp; Need of Earthing</a:t>
            </a:r>
            <a:endParaRPr lang="en-US" sz="3200" b="0" strike="noStrike" spc="-1" dirty="0">
              <a:latin typeface="Aria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8800" y="3276600"/>
            <a:ext cx="2380680" cy="317676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8737" y="3581400"/>
            <a:ext cx="3421725" cy="2737380"/>
          </a:xfrm>
          <a:prstGeom prst="rect">
            <a:avLst/>
          </a:prstGeom>
        </p:spPr>
      </p:pic>
    </p:spTree>
    <p:extLst>
      <p:ext uri="{BB962C8B-B14F-4D97-AF65-F5344CB8AC3E}">
        <p14:creationId xmlns:p14="http://schemas.microsoft.com/office/powerpoint/2010/main" val="28058965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676400"/>
            <a:ext cx="8219160" cy="440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hangingPunct="0"/>
            <a:endParaRPr lang="en-US" dirty="0"/>
          </a:p>
          <a:p>
            <a:pPr hangingPunct="0"/>
            <a:r>
              <a:rPr lang="en-US" dirty="0" smtClean="0"/>
              <a:t>Earthing </a:t>
            </a:r>
            <a:r>
              <a:rPr lang="en-US" dirty="0"/>
              <a:t>is used to ground fault currents into the earth. For this purpose the ground resistance should be equal to zero. There are several conventional methods of earthing i.e.</a:t>
            </a:r>
          </a:p>
          <a:p>
            <a:pPr marL="285750" lvl="0" indent="-285750" hangingPunct="0">
              <a:buFont typeface="Arial" pitchFamily="34" charset="0"/>
              <a:buChar char="•"/>
            </a:pPr>
            <a:endParaRPr lang="en-US" sz="1600" dirty="0" smtClean="0"/>
          </a:p>
          <a:p>
            <a:pPr marL="285750" lvl="0" indent="-285750" hangingPunct="0">
              <a:buFont typeface="Arial" pitchFamily="34" charset="0"/>
              <a:buChar char="•"/>
            </a:pPr>
            <a:endParaRPr lang="en-US" dirty="0" smtClean="0"/>
          </a:p>
          <a:p>
            <a:pPr marL="285750" lvl="0" indent="-285750" hangingPunct="0">
              <a:buFont typeface="Arial" pitchFamily="34" charset="0"/>
              <a:buChar char="•"/>
            </a:pPr>
            <a:r>
              <a:rPr lang="en-US" dirty="0" smtClean="0"/>
              <a:t>Earthing mat/plate</a:t>
            </a:r>
          </a:p>
          <a:p>
            <a:pPr marL="285750" lvl="0" indent="-285750" hangingPunct="0">
              <a:buFont typeface="Arial" pitchFamily="34" charset="0"/>
              <a:buChar char="•"/>
            </a:pPr>
            <a:r>
              <a:rPr lang="en-US" dirty="0" smtClean="0"/>
              <a:t>Earthing pipe</a:t>
            </a:r>
          </a:p>
          <a:p>
            <a:pPr marL="285750" indent="-285750" hangingPunct="0">
              <a:buFont typeface="Arial" pitchFamily="34" charset="0"/>
              <a:buChar char="•"/>
            </a:pPr>
            <a:r>
              <a:rPr lang="en-US" dirty="0"/>
              <a:t>Earthing rod</a:t>
            </a:r>
          </a:p>
          <a:p>
            <a:pPr lvl="0" hangingPunct="0"/>
            <a:endParaRPr lang="en-US" dirty="0"/>
          </a:p>
          <a:p>
            <a:pPr hangingPunct="0"/>
            <a:endParaRPr lang="en-US" sz="1600" b="1" dirty="0"/>
          </a:p>
          <a:p>
            <a:pPr hangingPunct="0"/>
            <a:endParaRPr lang="en-US" sz="1600" b="1" dirty="0" smtClean="0"/>
          </a:p>
          <a:p>
            <a:pPr hangingPunct="0"/>
            <a:endParaRPr lang="en-US" sz="1600" dirty="0" smtClean="0"/>
          </a:p>
          <a:p>
            <a:pPr hangingPunct="0"/>
            <a:r>
              <a:rPr lang="en-US" sz="1600" dirty="0" smtClean="0"/>
              <a:t>The </a:t>
            </a:r>
            <a:r>
              <a:rPr lang="en-US" sz="1600" dirty="0"/>
              <a:t>best and </a:t>
            </a:r>
            <a:r>
              <a:rPr lang="en-US" sz="1600" dirty="0" smtClean="0"/>
              <a:t>recommended </a:t>
            </a:r>
            <a:r>
              <a:rPr lang="en-US" sz="1600" dirty="0"/>
              <a:t>method for earthing is to dig a bore deep until the level of </a:t>
            </a:r>
            <a:r>
              <a:rPr lang="en-US" sz="1600" dirty="0" smtClean="0"/>
              <a:t>water. </a:t>
            </a:r>
            <a:r>
              <a:rPr lang="en-US" sz="1600" dirty="0"/>
              <a:t>Then insert copper rod throughout the bore until it dips into the water. Attach the other end of rod to copper wire of size equal to system neutral and attach this copper wire to earth </a:t>
            </a:r>
            <a:r>
              <a:rPr lang="en-US" sz="1600" dirty="0" smtClean="0"/>
              <a:t>bus bar </a:t>
            </a:r>
            <a:r>
              <a:rPr lang="en-US" sz="1600" dirty="0"/>
              <a:t>of the system.</a:t>
            </a:r>
          </a:p>
          <a:p>
            <a:pPr marL="6840" algn="just">
              <a:lnSpc>
                <a:spcPct val="100000"/>
              </a:lnSpc>
              <a:buClr>
                <a:srgbClr val="000000"/>
              </a:buClr>
              <a:buSzPct val="45000"/>
            </a:pPr>
            <a:endParaRPr lang="en-US" sz="2000" strike="noStrike" spc="-1" dirty="0" smtClean="0">
              <a:solidFill>
                <a:srgbClr val="000000"/>
              </a:solidFill>
              <a:latin typeface="Arial"/>
              <a:ea typeface="DejaVu Sans"/>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6</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Methods of proper Earthing</a:t>
            </a:r>
            <a:endParaRPr lang="en-US" sz="3200" b="0" strike="noStrike" spc="-1" dirty="0">
              <a:latin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8343" y="2564611"/>
            <a:ext cx="1502657" cy="2534481"/>
          </a:xfrm>
          <a:prstGeom prst="rect">
            <a:avLst/>
          </a:prstGeom>
        </p:spPr>
      </p:pic>
    </p:spTree>
    <p:extLst>
      <p:ext uri="{BB962C8B-B14F-4D97-AF65-F5344CB8AC3E}">
        <p14:creationId xmlns:p14="http://schemas.microsoft.com/office/powerpoint/2010/main" val="36173505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676400"/>
            <a:ext cx="8219160" cy="440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hangingPunct="0"/>
            <a:endParaRPr lang="en-US" dirty="0"/>
          </a:p>
          <a:p>
            <a:pPr marL="285750" lvl="0" indent="-285750" hangingPunct="0">
              <a:buFont typeface="Arial" pitchFamily="34" charset="0"/>
              <a:buChar char="•"/>
            </a:pPr>
            <a:r>
              <a:rPr lang="en-US" dirty="0" smtClean="0"/>
              <a:t>Installation </a:t>
            </a:r>
            <a:r>
              <a:rPr lang="en-US" dirty="0"/>
              <a:t>of VFDs in environments with high dust exposure is often unavoidable. Dust deposits on the device surface and inside on circuit boards and electronic components. These deposits act as heat insulation layers and hamper heat transfer to the ambient air, reducing cooling capacity. The components become warmer, causing electronic components to age faster and the unit service life to decrease. Dust deposits on the heat sinks in the back of the unit also decrease service life. Filters are installed on some VFDs which is helpful but it gets clogged over time</a:t>
            </a:r>
            <a:r>
              <a:rPr lang="en-US" dirty="0" smtClean="0"/>
              <a:t>.</a:t>
            </a:r>
          </a:p>
          <a:p>
            <a:pPr marL="285750" lvl="0" indent="-285750" hangingPunct="0">
              <a:buFont typeface="Arial" pitchFamily="34" charset="0"/>
              <a:buChar char="•"/>
            </a:pPr>
            <a:r>
              <a:rPr lang="en-US" dirty="0" smtClean="0"/>
              <a:t>Double door VFD control room and installation of cable glands would be helpful in controlling dust environment.</a:t>
            </a:r>
          </a:p>
          <a:p>
            <a:pPr marL="285750" lvl="0" indent="-285750" hangingPunct="0">
              <a:buFont typeface="Arial" pitchFamily="34" charset="0"/>
              <a:buChar char="•"/>
            </a:pPr>
            <a:endParaRPr lang="en-US" dirty="0"/>
          </a:p>
          <a:p>
            <a:pPr marL="349740" indent="-342900" algn="just">
              <a:lnSpc>
                <a:spcPct val="100000"/>
              </a:lnSpc>
              <a:buClr>
                <a:srgbClr val="000000"/>
              </a:buClr>
              <a:buSzPct val="45000"/>
              <a:buFont typeface="Arial" pitchFamily="34" charset="0"/>
              <a:buChar char="•"/>
            </a:pPr>
            <a:endParaRPr lang="en-US" sz="2000" strike="noStrike" spc="-1" dirty="0" smtClean="0">
              <a:solidFill>
                <a:srgbClr val="000000"/>
              </a:solidFill>
              <a:latin typeface="Arial"/>
              <a:ea typeface="DejaVu Sans"/>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7</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Dust </a:t>
            </a:r>
            <a:r>
              <a:rPr lang="en-US" sz="3200" b="1" spc="-1" dirty="0">
                <a:solidFill>
                  <a:srgbClr val="4A7C29"/>
                </a:solidFill>
                <a:latin typeface="Arial"/>
                <a:ea typeface="DejaVu Sans"/>
              </a:rPr>
              <a:t>F</a:t>
            </a:r>
            <a:r>
              <a:rPr lang="en-US" sz="3200" b="1" spc="-1" dirty="0" smtClean="0">
                <a:solidFill>
                  <a:srgbClr val="4A7C29"/>
                </a:solidFill>
                <a:latin typeface="Arial"/>
                <a:ea typeface="DejaVu Sans"/>
              </a:rPr>
              <a:t>ree Environment</a:t>
            </a:r>
            <a:endParaRPr lang="en-US" sz="3200" b="0" strike="noStrike" spc="-1" dirty="0">
              <a:latin typeface="Arial"/>
            </a:endParaRPr>
          </a:p>
        </p:txBody>
      </p:sp>
    </p:spTree>
    <p:extLst>
      <p:ext uri="{BB962C8B-B14F-4D97-AF65-F5344CB8AC3E}">
        <p14:creationId xmlns:p14="http://schemas.microsoft.com/office/powerpoint/2010/main" val="402936880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676400"/>
            <a:ext cx="8219160" cy="440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hangingPunct="0"/>
            <a:endParaRPr lang="en-US" dirty="0"/>
          </a:p>
          <a:p>
            <a:pPr marL="285750" lvl="0" indent="-285750" hangingPunct="0">
              <a:buFont typeface="Arial" pitchFamily="34" charset="0"/>
              <a:buChar char="•"/>
            </a:pPr>
            <a:r>
              <a:rPr lang="en-US" dirty="0" smtClean="0"/>
              <a:t>Frequency range of VFD can cause issues with normal LV cables, such as signal distortion, noise interference and excessive heat generation. These issues can result in system failure and costly downtime.</a:t>
            </a:r>
          </a:p>
          <a:p>
            <a:pPr marL="285750" lvl="0" indent="-285750" hangingPunct="0">
              <a:buFont typeface="Arial" pitchFamily="34" charset="0"/>
              <a:buChar char="•"/>
            </a:pPr>
            <a:r>
              <a:rPr lang="en-US" dirty="0" smtClean="0"/>
              <a:t>Therefore it is crucial to use proper cabling to ensure reliable and efficient operation of motors systems.</a:t>
            </a:r>
          </a:p>
          <a:p>
            <a:pPr marL="285750" lvl="0" indent="-285750" hangingPunct="0">
              <a:buFont typeface="Arial" pitchFamily="34" charset="0"/>
              <a:buChar char="•"/>
            </a:pPr>
            <a:r>
              <a:rPr lang="en-US" dirty="0" smtClean="0"/>
              <a:t>Shielded cables are an essential component of VFD systems, as they provide protection against signal distortion, noise interference, and excessive heat generation. When selecting a shielded cable for VFD application it is important to consider factors such as voltage and current signals, cable length, frequency range, EMI/RFI level, shielding type, and environmental conditions. </a:t>
            </a:r>
            <a:endParaRPr lang="en-US" sz="2000" strike="noStrike" spc="-1" dirty="0" smtClean="0">
              <a:solidFill>
                <a:srgbClr val="000000"/>
              </a:solidFill>
              <a:latin typeface="Arial"/>
              <a:ea typeface="DejaVu Sans"/>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a:solidFill>
                  <a:srgbClr val="000000"/>
                </a:solidFill>
                <a:latin typeface="Calibri"/>
                <a:ea typeface="DejaVu Sans"/>
              </a:rPr>
              <a:t>8</a:t>
            </a:r>
            <a:r>
              <a:rPr lang="en-US" sz="1400" b="0" strike="noStrike" spc="-1" dirty="0" smtClean="0">
                <a:solidFill>
                  <a:srgbClr val="000000"/>
                </a:solidFill>
                <a:latin typeface="Calibri"/>
                <a:ea typeface="DejaVu Sans"/>
              </a:rPr>
              <a:t>/16</a:t>
            </a:r>
            <a:endParaRPr lang="en-US" sz="1400" b="0" strike="noStrike" spc="-1" dirty="0">
              <a:latin typeface="Arial"/>
            </a:endParaRP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spc="-1" dirty="0" smtClean="0">
                <a:latin typeface="Arial"/>
              </a:rPr>
              <a:t>Armored / </a:t>
            </a:r>
            <a:r>
              <a:rPr lang="en-US" sz="3200" spc="-1" dirty="0">
                <a:latin typeface="Arial"/>
              </a:rPr>
              <a:t>S</a:t>
            </a:r>
            <a:r>
              <a:rPr lang="en-US" sz="3200" spc="-1" dirty="0" smtClean="0">
                <a:latin typeface="Arial"/>
              </a:rPr>
              <a:t>hielded cables</a:t>
            </a:r>
            <a:endParaRPr lang="en-US" sz="3200" b="0" strike="noStrike" spc="-1" dirty="0">
              <a:latin typeface="Arial"/>
            </a:endParaRPr>
          </a:p>
        </p:txBody>
      </p:sp>
    </p:spTree>
    <p:extLst>
      <p:ext uri="{BB962C8B-B14F-4D97-AF65-F5344CB8AC3E}">
        <p14:creationId xmlns:p14="http://schemas.microsoft.com/office/powerpoint/2010/main" val="416576918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636120"/>
            <a:ext cx="8219160" cy="73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en-US" sz="3200" b="0" strike="noStrike" spc="-1" dirty="0">
              <a:latin typeface="Arial"/>
            </a:endParaRPr>
          </a:p>
        </p:txBody>
      </p:sp>
      <p:sp>
        <p:nvSpPr>
          <p:cNvPr id="126" name="CustomShape 2"/>
          <p:cNvSpPr/>
          <p:nvPr/>
        </p:nvSpPr>
        <p:spPr>
          <a:xfrm>
            <a:off x="366480" y="1496520"/>
            <a:ext cx="8219160" cy="484298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lvl="0" indent="-285750" hangingPunct="0">
              <a:buFont typeface="Arial" pitchFamily="34" charset="0"/>
              <a:buChar char="•"/>
            </a:pPr>
            <a:endParaRPr lang="en-US" dirty="0" smtClean="0"/>
          </a:p>
          <a:p>
            <a:pPr marL="285750" lvl="0" indent="-285750" hangingPunct="0">
              <a:buFont typeface="Arial" pitchFamily="34" charset="0"/>
              <a:buChar char="•"/>
            </a:pPr>
            <a:r>
              <a:rPr lang="en-US" dirty="0" smtClean="0"/>
              <a:t>During </a:t>
            </a:r>
            <a:r>
              <a:rPr lang="en-US" dirty="0"/>
              <a:t>VFD operation, heat is generated inside the enclosure. This heat must be compensated using air conditioners. </a:t>
            </a:r>
            <a:r>
              <a:rPr lang="en-US" dirty="0" smtClean="0"/>
              <a:t> According </a:t>
            </a:r>
            <a:r>
              <a:rPr lang="en-US" dirty="0"/>
              <a:t>to VFD manufacturers, a 10°C increase in temperature over the ambient temperature of 23°C could reduce VFD anticipated </a:t>
            </a:r>
            <a:r>
              <a:rPr lang="en-US" dirty="0" smtClean="0"/>
              <a:t>life.</a:t>
            </a:r>
            <a:endParaRPr lang="en-US" dirty="0"/>
          </a:p>
          <a:p>
            <a:pPr marL="285750" lvl="0" indent="-285750" hangingPunct="0">
              <a:buFont typeface="Arial" pitchFamily="34" charset="0"/>
              <a:buChar char="•"/>
            </a:pPr>
            <a:r>
              <a:rPr lang="en-US" dirty="0"/>
              <a:t>The standard temperature for VFDs enclosure should be 23°C.  </a:t>
            </a:r>
          </a:p>
          <a:p>
            <a:pPr marL="285750" lvl="0" indent="-285750" hangingPunct="0">
              <a:buFont typeface="Arial" pitchFamily="34" charset="0"/>
              <a:buChar char="•"/>
            </a:pPr>
            <a:r>
              <a:rPr lang="en-US" dirty="0"/>
              <a:t>It must be ensured that cooling air is moisture free.</a:t>
            </a:r>
          </a:p>
          <a:p>
            <a:pPr marL="349740" indent="-342900" algn="just">
              <a:lnSpc>
                <a:spcPct val="100000"/>
              </a:lnSpc>
              <a:buClr>
                <a:srgbClr val="000000"/>
              </a:buClr>
              <a:buSzPct val="45000"/>
              <a:buFont typeface="Arial" pitchFamily="34" charset="0"/>
              <a:buChar char="•"/>
            </a:pPr>
            <a:endParaRPr lang="en-US" sz="2000" strike="noStrike" spc="-1" dirty="0" smtClean="0">
              <a:solidFill>
                <a:srgbClr val="000000"/>
              </a:solidFill>
              <a:latin typeface="Arial"/>
              <a:ea typeface="DejaVu Sans"/>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pic>
        <p:nvPicPr>
          <p:cNvPr id="127" name="Picture 3"/>
          <p:cNvPicPr/>
          <p:nvPr/>
        </p:nvPicPr>
        <p:blipFill>
          <a:blip r:embed="rId2"/>
          <a:stretch/>
        </p:blipFill>
        <p:spPr>
          <a:xfrm>
            <a:off x="-609480" y="60840"/>
            <a:ext cx="2391480" cy="980280"/>
          </a:xfrm>
          <a:prstGeom prst="rect">
            <a:avLst/>
          </a:prstGeom>
          <a:ln>
            <a:noFill/>
          </a:ln>
        </p:spPr>
      </p:pic>
      <p:sp>
        <p:nvSpPr>
          <p:cNvPr id="128" name="CustomShape 3"/>
          <p:cNvSpPr/>
          <p:nvPr/>
        </p:nvSpPr>
        <p:spPr>
          <a:xfrm>
            <a:off x="7425360" y="6459840"/>
            <a:ext cx="973800" cy="35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r>
              <a:rPr lang="en-US" sz="1400" spc="-1" dirty="0" smtClean="0">
                <a:solidFill>
                  <a:srgbClr val="000000"/>
                </a:solidFill>
                <a:latin typeface="Calibri"/>
                <a:ea typeface="DejaVu Sans"/>
              </a:rPr>
              <a:t>9</a:t>
            </a:r>
            <a:r>
              <a:rPr lang="en-US" sz="1400" b="0" strike="noStrike" spc="-1" dirty="0" smtClean="0">
                <a:solidFill>
                  <a:srgbClr val="000000"/>
                </a:solidFill>
                <a:latin typeface="Calibri"/>
                <a:ea typeface="DejaVu Sans"/>
              </a:rPr>
              <a:t>/16</a:t>
            </a:r>
          </a:p>
        </p:txBody>
      </p:sp>
      <p:sp>
        <p:nvSpPr>
          <p:cNvPr id="130" name="CustomShape 5"/>
          <p:cNvSpPr/>
          <p:nvPr/>
        </p:nvSpPr>
        <p:spPr>
          <a:xfrm>
            <a:off x="0" y="6453360"/>
            <a:ext cx="2199600" cy="44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0" strike="noStrike" spc="-1">
                <a:solidFill>
                  <a:srgbClr val="000000"/>
                </a:solidFill>
                <a:latin typeface="Calibri"/>
                <a:ea typeface="DejaVu Sans"/>
              </a:rPr>
              <a:t>Strictly Private and confidential</a:t>
            </a:r>
            <a:endParaRPr lang="en-US" sz="1200" b="0" strike="noStrike" spc="-1">
              <a:latin typeface="Arial"/>
            </a:endParaRPr>
          </a:p>
        </p:txBody>
      </p:sp>
      <p:sp>
        <p:nvSpPr>
          <p:cNvPr id="8" name="CustomShape 4"/>
          <p:cNvSpPr/>
          <p:nvPr/>
        </p:nvSpPr>
        <p:spPr>
          <a:xfrm>
            <a:off x="3262680" y="6482520"/>
            <a:ext cx="2618640" cy="37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400" b="0" strike="noStrike" spc="-1" dirty="0">
                <a:solidFill>
                  <a:srgbClr val="000000"/>
                </a:solidFill>
                <a:latin typeface="Calibri"/>
                <a:ea typeface="DejaVu Sans"/>
              </a:rPr>
              <a:t>Shakarganj Limited Bhone</a:t>
            </a:r>
            <a:endParaRPr lang="en-US" sz="1400" b="0" strike="noStrike" spc="-1" dirty="0">
              <a:latin typeface="Arial"/>
            </a:endParaRPr>
          </a:p>
        </p:txBody>
      </p:sp>
      <p:sp>
        <p:nvSpPr>
          <p:cNvPr id="9" name="CustomShape 1"/>
          <p:cNvSpPr/>
          <p:nvPr/>
        </p:nvSpPr>
        <p:spPr>
          <a:xfrm>
            <a:off x="762000" y="363960"/>
            <a:ext cx="8219160" cy="113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1" spc="-1" dirty="0" smtClean="0">
                <a:solidFill>
                  <a:srgbClr val="4A7C29"/>
                </a:solidFill>
                <a:latin typeface="Arial"/>
                <a:ea typeface="DejaVu Sans"/>
              </a:rPr>
              <a:t>Air Conditioning &amp; Cooling System</a:t>
            </a:r>
            <a:endParaRPr lang="en-US" sz="3200" b="0" strike="noStrike" spc="-1" dirty="0">
              <a:latin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3721983"/>
            <a:ext cx="2303160" cy="246236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7414" y="3657600"/>
            <a:ext cx="2514600" cy="2526748"/>
          </a:xfrm>
          <a:prstGeom prst="rect">
            <a:avLst/>
          </a:prstGeom>
        </p:spPr>
      </p:pic>
    </p:spTree>
    <p:extLst>
      <p:ext uri="{BB962C8B-B14F-4D97-AF65-F5344CB8AC3E}">
        <p14:creationId xmlns:p14="http://schemas.microsoft.com/office/powerpoint/2010/main" val="161277113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18246</TotalTime>
  <Words>1014</Words>
  <Application>Microsoft Office PowerPoint</Application>
  <PresentationFormat>On-screen Show (4:3)</PresentationFormat>
  <Paragraphs>185</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Air Conditioning &amp; Cooling System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Ansi</dc:creator>
  <cp:lastModifiedBy>smlbhone</cp:lastModifiedBy>
  <cp:revision>544</cp:revision>
  <cp:lastPrinted>2023-09-01T04:43:06Z</cp:lastPrinted>
  <dcterms:modified xsi:type="dcterms:W3CDTF">2023-09-08T05:08:59Z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26</vt:i4>
  </property>
</Properties>
</file>